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71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3AA299-FFFD-043D-756F-C35DF29CACE5}" name="Laura Fisher" initials="LF" userId="S::laura@asa2fly.com::06fd7721-2054-418f-b68a-44a53c3781de" providerId="AD"/>
  <p188:author id="{729D26A4-A9E9-7576-F18E-F013F6E48725}" name="Kathy Kotomaimoce" initials="KK" userId="S::kathyk@asa2fly.com::049bae70-d02b-4334-9971-3cbda3335a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820"/>
    <a:srgbClr val="20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4"/>
    <p:restoredTop sz="96259"/>
  </p:normalViewPr>
  <p:slideViewPr>
    <p:cSldViewPr>
      <p:cViewPr varScale="1">
        <p:scale>
          <a:sx n="104" d="100"/>
          <a:sy n="104" d="100"/>
        </p:scale>
        <p:origin x="882" y="102"/>
      </p:cViewPr>
      <p:guideLst>
        <p:guide pos="3840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E5B858-71CD-5C21-D928-0921E46FCC8C}"/>
              </a:ext>
            </a:extLst>
          </p:cNvPr>
          <p:cNvSpPr/>
          <p:nvPr userDrawn="1"/>
        </p:nvSpPr>
        <p:spPr>
          <a:xfrm>
            <a:off x="0" y="5877232"/>
            <a:ext cx="12198145" cy="990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230D95A-847B-9FEB-36BF-B5AE37E9698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>
            <a:lvl1pPr marL="0" indent="0">
              <a:lnSpc>
                <a:spcPts val="2500"/>
              </a:lnSpc>
              <a:defRPr b="1">
                <a:solidFill>
                  <a:srgbClr val="6E282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B36CCBD-27B5-286F-9951-CE569C133D0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5981700"/>
            <a:ext cx="8609010" cy="876300"/>
          </a:xfrm>
        </p:spPr>
        <p:txBody>
          <a:bodyPr/>
          <a:lstStyle>
            <a:lvl1pPr marL="0" indent="0">
              <a:lnSpc>
                <a:spcPts val="2500"/>
              </a:lnSpc>
              <a:defRPr b="1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306C04-BF47-92F3-D580-F05C97320664}"/>
              </a:ext>
            </a:extLst>
          </p:cNvPr>
          <p:cNvSpPr txBox="1"/>
          <p:nvPr userDrawn="1"/>
        </p:nvSpPr>
        <p:spPr>
          <a:xfrm>
            <a:off x="8944858" y="6658317"/>
            <a:ext cx="3247142" cy="196977"/>
          </a:xfrm>
          <a:prstGeom prst="rect">
            <a:avLst/>
          </a:prstGeom>
          <a:noFill/>
        </p:spPr>
        <p:txBody>
          <a:bodyPr wrap="square" rIns="64008" bIns="27432" rtlCol="0">
            <a:spAutoFit/>
          </a:bodyPr>
          <a:lstStyle/>
          <a:p>
            <a:pPr algn="r"/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The Turbine Pilot’s Flight Manual | Gregory N. Brown and Mark J. Holt</a:t>
            </a:r>
          </a:p>
        </p:txBody>
      </p:sp>
    </p:spTree>
    <p:extLst>
      <p:ext uri="{BB962C8B-B14F-4D97-AF65-F5344CB8AC3E}">
        <p14:creationId xmlns:p14="http://schemas.microsoft.com/office/powerpoint/2010/main" val="1673624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42276-B867-0745-DF59-3EEA08D2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E4077-3C52-6595-E061-E283EC93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F494C-2D66-91E9-D0E5-B66CF458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5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1A30-1A78-4D4D-4356-3794CE1B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00A7-87E3-DCF2-A772-EE18AA9E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Aptos" panose="020B0004020202020204" pitchFamily="34" charset="0"/>
              </a:defRPr>
            </a:lvl1pPr>
            <a:lvl2pPr>
              <a:defRPr b="1">
                <a:latin typeface="Aptos" panose="020B0004020202020204" pitchFamily="34" charset="0"/>
              </a:defRPr>
            </a:lvl2pPr>
            <a:lvl3pPr>
              <a:defRPr b="1">
                <a:latin typeface="Aptos" panose="020B0004020202020204" pitchFamily="34" charset="0"/>
              </a:defRPr>
            </a:lvl3pPr>
            <a:lvl4pPr>
              <a:defRPr b="1">
                <a:latin typeface="Aptos" panose="020B0004020202020204" pitchFamily="34" charset="0"/>
              </a:defRPr>
            </a:lvl4pPr>
            <a:lvl5pPr>
              <a:defRPr b="1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CC46-72E3-486D-1CBE-CA270C45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30CE-45DA-86F1-52E1-2290512A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09ADF-C8CE-D8DE-BBCE-0E7F2F61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3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B192-27D7-82D1-CB70-C3C1B4C1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53D3C-B009-60BE-73EA-7B3CBAF0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592F7-1A27-62F8-3C91-EDF5A4C9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893B-9100-492F-8879-89D60F95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747EE-FCF2-CE03-0ABF-BD018F67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1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B637-4752-31D1-7550-00DAE12D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FEA4A-B4E6-DC76-F3E2-4F6C7BE4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26E09-8680-EAF0-8D82-34592B7A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76F04-69C8-1250-9CB1-42D60B93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8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3057-79D4-406E-9538-66832B7E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AE8CB-C607-F0DD-1DD6-7D4FE7096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5462-0A14-C270-CE14-2AD65DBF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5B9B-3203-F7B5-AEE2-1C1E863A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2FD73-4A3F-12DE-1341-B5D67E28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1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C2E8D-5884-53FD-1E52-13EBB6E04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7851B-6375-CD31-E656-0378F4AA7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6EFF-8D34-4648-96F7-5C21E2D5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E11C9-59FA-14CA-B207-B18C73F0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DE9B-95C6-CCE8-97DC-A68850A4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EDC5F-C272-3CF1-0098-9ADC57D02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99B72-A7B3-200A-CD96-01F357B11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2BAB0E-C032-2C4D-BEBB-BE4437E7721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A6B3B-0A19-B73E-BBBD-D7AEFBE2A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9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0" r:id="rId3"/>
    <p:sldLayoutId id="2147483651" r:id="rId4"/>
    <p:sldLayoutId id="2147483654" r:id="rId5"/>
    <p:sldLayoutId id="2147483658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" indent="1651000" algn="l" defTabSz="914400" rtl="0" eaLnBrk="1" latinLnBrk="0" hangingPunct="1">
        <a:lnSpc>
          <a:spcPts val="2700"/>
        </a:lnSpc>
        <a:spcBef>
          <a:spcPts val="10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1pPr>
      <a:lvl2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2pPr>
      <a:lvl3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3pPr>
      <a:lvl4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4pPr>
      <a:lvl5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lane on the runway&#10;&#10;Description automatically generated">
            <a:extLst>
              <a:ext uri="{FF2B5EF4-FFF2-40B4-BE49-F238E27FC236}">
                <a16:creationId xmlns:a16="http://schemas.microsoft.com/office/drawing/2014/main" id="{FB88C68E-9EDE-136D-E2A1-AA69CB673C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55"/>
            <a:ext cx="12192000" cy="6858000"/>
          </a:xfrm>
          <a:prstGeom prst="rect">
            <a:avLst/>
          </a:prstGeom>
        </p:spPr>
      </p:pic>
      <p:pic>
        <p:nvPicPr>
          <p:cNvPr id="3" name="Picture 2" descr="A book cover with text&#10;&#10;Description automatically generated">
            <a:extLst>
              <a:ext uri="{FF2B5EF4-FFF2-40B4-BE49-F238E27FC236}">
                <a16:creationId xmlns:a16="http://schemas.microsoft.com/office/drawing/2014/main" id="{978F8AD2-9210-5C33-16DF-F604799A3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457200"/>
            <a:ext cx="4846382" cy="3467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9A6E-31FF-DE76-EBA9-9B43F514E44E}"/>
              </a:ext>
            </a:extLst>
          </p:cNvPr>
          <p:cNvSpPr txBox="1"/>
          <p:nvPr/>
        </p:nvSpPr>
        <p:spPr>
          <a:xfrm>
            <a:off x="5829300" y="685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ptos" panose="020B0004020202020204" pitchFamily="34" charset="0"/>
              </a:rPr>
              <a:t>Instructor Resources</a:t>
            </a:r>
          </a:p>
          <a:p>
            <a:pPr algn="r"/>
            <a:r>
              <a:rPr lang="en-US" sz="2400" b="1" dirty="0">
                <a:latin typeface="Aptos SemiBold" panose="020B0004020202020204" pitchFamily="34" charset="0"/>
              </a:rPr>
              <a:t>Chapter 11 Figures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597AF-F7BE-BEEC-4A0E-850420C7D45D}"/>
              </a:ext>
            </a:extLst>
          </p:cNvPr>
          <p:cNvSpPr txBox="1"/>
          <p:nvPr/>
        </p:nvSpPr>
        <p:spPr>
          <a:xfrm>
            <a:off x="9813516" y="6681401"/>
            <a:ext cx="234038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Cover photo: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BeautyStock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stock.adobe.com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</a:rPr>
              <a:t> </a:t>
            </a:r>
            <a:endParaRPr lang="en-US" sz="900" i="1" dirty="0">
              <a:solidFill>
                <a:srgbClr val="F6C48F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1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4745B9-EAEC-0C7B-B6C6-30C7317C451A}"/>
              </a:ext>
            </a:extLst>
          </p:cNvPr>
          <p:cNvSpPr/>
          <p:nvPr/>
        </p:nvSpPr>
        <p:spPr>
          <a:xfrm>
            <a:off x="0" y="1286634"/>
            <a:ext cx="9948767" cy="431406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B5BCEF-DF13-38C3-101B-C4E7C3620CF1}"/>
              </a:ext>
            </a:extLst>
          </p:cNvPr>
          <p:cNvGrpSpPr/>
          <p:nvPr/>
        </p:nvGrpSpPr>
        <p:grpSpPr>
          <a:xfrm>
            <a:off x="457200" y="838200"/>
            <a:ext cx="7965464" cy="4953000"/>
            <a:chOff x="457200" y="838200"/>
            <a:chExt cx="7965464" cy="4953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B06D952-18AA-FC95-4A07-C5B73B8124E5}"/>
                </a:ext>
              </a:extLst>
            </p:cNvPr>
            <p:cNvCxnSpPr>
              <a:cxnSpLocks/>
            </p:cNvCxnSpPr>
            <p:nvPr/>
          </p:nvCxnSpPr>
          <p:spPr>
            <a:xfrm>
              <a:off x="727966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DC081C-92FE-ACA8-1A0E-588BB8DCDECD}"/>
                </a:ext>
              </a:extLst>
            </p:cNvPr>
            <p:cNvCxnSpPr>
              <a:cxnSpLocks/>
            </p:cNvCxnSpPr>
            <p:nvPr/>
          </p:nvCxnSpPr>
          <p:spPr>
            <a:xfrm>
              <a:off x="687833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A17AE40-A895-0238-C67A-72541D5153CE}"/>
                </a:ext>
              </a:extLst>
            </p:cNvPr>
            <p:cNvCxnSpPr>
              <a:cxnSpLocks/>
            </p:cNvCxnSpPr>
            <p:nvPr/>
          </p:nvCxnSpPr>
          <p:spPr>
            <a:xfrm>
              <a:off x="567437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AF35CF7-568C-F678-FA0A-1F8B3CC64711}"/>
                </a:ext>
              </a:extLst>
            </p:cNvPr>
            <p:cNvCxnSpPr>
              <a:cxnSpLocks/>
            </p:cNvCxnSpPr>
            <p:nvPr/>
          </p:nvCxnSpPr>
          <p:spPr>
            <a:xfrm>
              <a:off x="527305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436A797-6BB2-288C-CB97-CB57D393DB82}"/>
                </a:ext>
              </a:extLst>
            </p:cNvPr>
            <p:cNvCxnSpPr>
              <a:cxnSpLocks/>
            </p:cNvCxnSpPr>
            <p:nvPr/>
          </p:nvCxnSpPr>
          <p:spPr>
            <a:xfrm>
              <a:off x="487173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AD09A7C-6C18-F527-C432-8D889E2A13CD}"/>
                </a:ext>
              </a:extLst>
            </p:cNvPr>
            <p:cNvCxnSpPr>
              <a:cxnSpLocks/>
            </p:cNvCxnSpPr>
            <p:nvPr/>
          </p:nvCxnSpPr>
          <p:spPr>
            <a:xfrm>
              <a:off x="447041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D663D9-B973-406F-383F-6D3876BF528D}"/>
                </a:ext>
              </a:extLst>
            </p:cNvPr>
            <p:cNvCxnSpPr>
              <a:cxnSpLocks/>
            </p:cNvCxnSpPr>
            <p:nvPr/>
          </p:nvCxnSpPr>
          <p:spPr>
            <a:xfrm>
              <a:off x="4069089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E953DD4-352E-6110-4C50-0ACFBC0BBC6E}"/>
                </a:ext>
              </a:extLst>
            </p:cNvPr>
            <p:cNvCxnSpPr>
              <a:cxnSpLocks/>
            </p:cNvCxnSpPr>
            <p:nvPr/>
          </p:nvCxnSpPr>
          <p:spPr>
            <a:xfrm>
              <a:off x="3667768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16012A-4411-F3B4-5A89-6435BEC02F75}"/>
                </a:ext>
              </a:extLst>
            </p:cNvPr>
            <p:cNvCxnSpPr>
              <a:cxnSpLocks/>
            </p:cNvCxnSpPr>
            <p:nvPr/>
          </p:nvCxnSpPr>
          <p:spPr>
            <a:xfrm>
              <a:off x="3266447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412BD23-A424-4A66-6E01-2256B6A77E2D}"/>
                </a:ext>
              </a:extLst>
            </p:cNvPr>
            <p:cNvCxnSpPr>
              <a:cxnSpLocks/>
            </p:cNvCxnSpPr>
            <p:nvPr/>
          </p:nvCxnSpPr>
          <p:spPr>
            <a:xfrm>
              <a:off x="286512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CB1871C-B7AB-1552-CFEA-746E36181D83}"/>
                </a:ext>
              </a:extLst>
            </p:cNvPr>
            <p:cNvCxnSpPr>
              <a:cxnSpLocks/>
            </p:cNvCxnSpPr>
            <p:nvPr/>
          </p:nvCxnSpPr>
          <p:spPr>
            <a:xfrm>
              <a:off x="246380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9C48379-239D-B39E-01C3-21D8061D09DF}"/>
                </a:ext>
              </a:extLst>
            </p:cNvPr>
            <p:cNvCxnSpPr>
              <a:cxnSpLocks/>
            </p:cNvCxnSpPr>
            <p:nvPr/>
          </p:nvCxnSpPr>
          <p:spPr>
            <a:xfrm>
              <a:off x="206248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5A9B115-A969-8CDD-EBB3-02EFEE271D70}"/>
                </a:ext>
              </a:extLst>
            </p:cNvPr>
            <p:cNvCxnSpPr>
              <a:cxnSpLocks/>
            </p:cNvCxnSpPr>
            <p:nvPr/>
          </p:nvCxnSpPr>
          <p:spPr>
            <a:xfrm>
              <a:off x="166116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E608D7-5470-DFF0-C97B-A61654D2DF8C}"/>
                </a:ext>
              </a:extLst>
            </p:cNvPr>
            <p:cNvCxnSpPr>
              <a:cxnSpLocks/>
            </p:cNvCxnSpPr>
            <p:nvPr/>
          </p:nvCxnSpPr>
          <p:spPr>
            <a:xfrm>
              <a:off x="125984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64E51F-0928-48B4-C3E1-D18D41864344}"/>
                </a:ext>
              </a:extLst>
            </p:cNvPr>
            <p:cNvCxnSpPr>
              <a:cxnSpLocks/>
            </p:cNvCxnSpPr>
            <p:nvPr/>
          </p:nvCxnSpPr>
          <p:spPr>
            <a:xfrm>
              <a:off x="85852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0766603-81EF-9A89-51C1-9EEB95EBD214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F06419D-D9D3-5EFF-5B11-F1048DF5FDBA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1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4318E47-BA2C-E4DA-D08F-94885681764C}"/>
                </a:ext>
              </a:extLst>
            </p:cNvPr>
            <p:cNvCxnSpPr>
              <a:cxnSpLocks/>
            </p:cNvCxnSpPr>
            <p:nvPr/>
          </p:nvCxnSpPr>
          <p:spPr>
            <a:xfrm>
              <a:off x="607569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4EC38D6-90D4-5A1F-1998-8C10E23FC6C6}"/>
              </a:ext>
            </a:extLst>
          </p:cNvPr>
          <p:cNvSpPr txBox="1"/>
          <p:nvPr/>
        </p:nvSpPr>
        <p:spPr>
          <a:xfrm>
            <a:off x="1447800" y="3057054"/>
            <a:ext cx="5557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/>
              <a:t>Chapter 11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C4BD65-54DB-CA5A-F258-5734A276C927}"/>
              </a:ext>
            </a:extLst>
          </p:cNvPr>
          <p:cNvSpPr txBox="1"/>
          <p:nvPr/>
        </p:nvSpPr>
        <p:spPr>
          <a:xfrm>
            <a:off x="1455540" y="4084096"/>
            <a:ext cx="7871334" cy="78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spc="-150" dirty="0"/>
              <a:t>Weight and Balance</a:t>
            </a:r>
          </a:p>
        </p:txBody>
      </p:sp>
    </p:spTree>
    <p:extLst>
      <p:ext uri="{BB962C8B-B14F-4D97-AF65-F5344CB8AC3E}">
        <p14:creationId xmlns:p14="http://schemas.microsoft.com/office/powerpoint/2010/main" val="112919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11.1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Maximum zero fuel weight (MZFW).</a:t>
            </a:r>
          </a:p>
        </p:txBody>
      </p:sp>
      <p:pic>
        <p:nvPicPr>
          <p:cNvPr id="5" name="Picture 4" descr="A plane with wings and a propeller&#10;&#10;Description automatically generated with medium confidence">
            <a:extLst>
              <a:ext uri="{FF2B5EF4-FFF2-40B4-BE49-F238E27FC236}">
                <a16:creationId xmlns:a16="http://schemas.microsoft.com/office/drawing/2014/main" id="{E39A95E6-264D-DA84-1E62-DB8D1DE120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098551"/>
            <a:ext cx="5607050" cy="3590910"/>
          </a:xfrm>
          <a:prstGeom prst="rect">
            <a:avLst/>
          </a:prstGeom>
        </p:spPr>
      </p:pic>
      <p:pic>
        <p:nvPicPr>
          <p:cNvPr id="6" name="Picture 5" descr="A plane with wings and a propeller&#10;&#10;Description automatically generated with medium confidence">
            <a:extLst>
              <a:ext uri="{FF2B5EF4-FFF2-40B4-BE49-F238E27FC236}">
                <a16:creationId xmlns:a16="http://schemas.microsoft.com/office/drawing/2014/main" id="{FB6663BF-A208-9694-05B8-405CF8FAD1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250" y="1066800"/>
            <a:ext cx="5607050" cy="315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3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11.2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Mean aerodynamic chord (MAC).</a:t>
            </a:r>
          </a:p>
        </p:txBody>
      </p:sp>
      <p:pic>
        <p:nvPicPr>
          <p:cNvPr id="5" name="Picture 4" descr="A diagram of a plane&#10;&#10;Description automatically generated">
            <a:extLst>
              <a:ext uri="{FF2B5EF4-FFF2-40B4-BE49-F238E27FC236}">
                <a16:creationId xmlns:a16="http://schemas.microsoft.com/office/drawing/2014/main" id="{02D7BAEE-33C4-D15B-CB84-5083FDAC6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093" y="228600"/>
            <a:ext cx="573581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1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11.3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1" y="5981700"/>
            <a:ext cx="8267700" cy="876300"/>
          </a:xfrm>
        </p:spPr>
        <p:txBody>
          <a:bodyPr>
            <a:normAutofit/>
          </a:bodyPr>
          <a:lstStyle/>
          <a:p>
            <a:r>
              <a:rPr lang="en-US" dirty="0"/>
              <a:t>Center of gravity (CG) as a percentage of mean aerodynamic chord (%MAC).</a:t>
            </a:r>
          </a:p>
        </p:txBody>
      </p:sp>
      <p:pic>
        <p:nvPicPr>
          <p:cNvPr id="5" name="Picture 4" descr="A diagram of a computer&#10;&#10;Description automatically generated">
            <a:extLst>
              <a:ext uri="{FF2B5EF4-FFF2-40B4-BE49-F238E27FC236}">
                <a16:creationId xmlns:a16="http://schemas.microsoft.com/office/drawing/2014/main" id="{8EB1CF76-F881-0E63-505B-567FD3F0E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077" y="457200"/>
            <a:ext cx="983282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11.4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Weight and balance on an electronic device.</a:t>
            </a:r>
          </a:p>
        </p:txBody>
      </p:sp>
      <p:pic>
        <p:nvPicPr>
          <p:cNvPr id="5" name="Picture 4" descr="A screenshot of a flight information&#10;&#10;Description automatically generated">
            <a:extLst>
              <a:ext uri="{FF2B5EF4-FFF2-40B4-BE49-F238E27FC236}">
                <a16:creationId xmlns:a16="http://schemas.microsoft.com/office/drawing/2014/main" id="{B569CE59-18A5-B394-EE92-DBAE187AC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425" y="245210"/>
            <a:ext cx="4121150" cy="53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2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11.5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3" cy="876300"/>
          </a:xfrm>
        </p:spPr>
        <p:txBody>
          <a:bodyPr/>
          <a:lstStyle/>
          <a:p>
            <a:r>
              <a:rPr lang="en-US" dirty="0"/>
              <a:t>Typical regional aircraft load manifest and random loading rules.</a:t>
            </a:r>
          </a:p>
        </p:txBody>
      </p:sp>
      <p:pic>
        <p:nvPicPr>
          <p:cNvPr id="4" name="Picture 3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09E03605-041A-9852-3079-08167EDCE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184150"/>
            <a:ext cx="4648200" cy="55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20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78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SemiBold</vt:lpstr>
      <vt:lpstr>Arial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Kotomaimoce</dc:creator>
  <cp:lastModifiedBy>Laura Fisher</cp:lastModifiedBy>
  <cp:revision>45</cp:revision>
  <dcterms:created xsi:type="dcterms:W3CDTF">2024-02-28T00:44:40Z</dcterms:created>
  <dcterms:modified xsi:type="dcterms:W3CDTF">2024-07-15T20:19:15Z</dcterms:modified>
</cp:coreProperties>
</file>